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2" r:id="rId2"/>
    <p:sldId id="256" r:id="rId3"/>
    <p:sldId id="271" r:id="rId4"/>
    <p:sldId id="273" r:id="rId5"/>
    <p:sldId id="275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91" r:id="rId14"/>
    <p:sldId id="285" r:id="rId15"/>
    <p:sldId id="286" r:id="rId16"/>
    <p:sldId id="287" r:id="rId17"/>
    <p:sldId id="289" r:id="rId18"/>
    <p:sldId id="290" r:id="rId19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Әдепкі бөлім" id="{FBF939A9-08E4-4D59-B4B5-D4EE6CEEB12C}">
          <p14:sldIdLst>
            <p14:sldId id="292"/>
            <p14:sldId id="256"/>
          </p14:sldIdLst>
        </p14:section>
        <p14:section name="Аталмаған бөлім" id="{A84E2392-8579-40A2-A238-9F216B106266}">
          <p14:sldIdLst>
            <p14:sldId id="271"/>
            <p14:sldId id="273"/>
            <p14:sldId id="275"/>
            <p14:sldId id="277"/>
            <p14:sldId id="278"/>
            <p14:sldId id="280"/>
            <p14:sldId id="281"/>
            <p14:sldId id="282"/>
            <p14:sldId id="283"/>
            <p14:sldId id="284"/>
            <p14:sldId id="291"/>
            <p14:sldId id="285"/>
            <p14:sldId id="286"/>
            <p14:sldId id="287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98674-74D4-454F-A3D6-DE367A359D21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206F9-CACC-48CD-B2BC-25FA41AD18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1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F4F74D-1D95-4B79-AC21-ACB0DAE93040}" type="datetimeFigureOut">
              <a:rPr lang="kk-KZ" smtClean="0"/>
              <a:pPr/>
              <a:t>30.09.2020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568952" cy="5001736"/>
          </a:xfrm>
        </p:spPr>
        <p:txBody>
          <a:bodyPr>
            <a:noAutofit/>
          </a:bodyPr>
          <a:lstStyle/>
          <a:p>
            <a:pPr algn="ctr"/>
            <a:r>
              <a:rPr lang="kk-KZ" sz="6000" smtClean="0"/>
              <a:t>Дәріс №3</a:t>
            </a:r>
          </a:p>
          <a:p>
            <a:pPr algn="ctr"/>
            <a:r>
              <a:rPr lang="kk-KZ" sz="6000" dirty="0" smtClean="0"/>
              <a:t>Психикалық </a:t>
            </a:r>
            <a:r>
              <a:rPr lang="kk-KZ" sz="6000" dirty="0"/>
              <a:t>процестер және зейін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4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332656"/>
            <a:ext cx="8640960" cy="6525344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Анализ бен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синтездің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салыстыру</a:t>
            </a:r>
            <a:r>
              <a:rPr lang="ru-RU" sz="3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аталатын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ой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операциясы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болады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3200" b="1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Салыстыруда</a:t>
            </a:r>
            <a:r>
              <a:rPr lang="ru-RU" sz="3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заттардың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ұқсастық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айырмашылық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қасиеттері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айқындалады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Салыстыру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біржақтылы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толық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белгісі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көпжақтылы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толық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белгілері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үстірт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терең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бөлінеді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Салыстырудың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деңгейде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дамуы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бір-бірінен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күшті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айырмашылығы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керсінше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объектіден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айырмашылықтарын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табу.  </a:t>
            </a:r>
            <a:endParaRPr lang="ru-RU" sz="320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510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i="1" dirty="0" smtClean="0"/>
              <a:t> </a:t>
            </a:r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endParaRPr lang="ru-RU" b="1" i="1" dirty="0" smtClean="0"/>
          </a:p>
          <a:p>
            <a:pPr eaLnBrk="1" hangingPunct="1">
              <a:buFontTx/>
              <a:buNone/>
            </a:pPr>
            <a:r>
              <a:rPr lang="ru-RU" b="1" i="1" dirty="0" smtClean="0"/>
              <a:t> </a:t>
            </a:r>
            <a:r>
              <a:rPr lang="ru-RU" sz="3600" b="1" i="1" dirty="0" smtClean="0">
                <a:solidFill>
                  <a:srgbClr val="000000"/>
                </a:solidFill>
              </a:rPr>
              <a:t>Абстракция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деп</a:t>
            </a:r>
            <a:r>
              <a:rPr lang="ru-RU" sz="3600" dirty="0" smtClean="0">
                <a:solidFill>
                  <a:srgbClr val="000000"/>
                </a:solidFill>
              </a:rPr>
              <a:t>– </a:t>
            </a:r>
            <a:r>
              <a:rPr lang="ru-RU" sz="3600" dirty="0" err="1" smtClean="0">
                <a:solidFill>
                  <a:srgbClr val="000000"/>
                </a:solidFill>
              </a:rPr>
              <a:t>шындықтағы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аттар</a:t>
            </a:r>
            <a:r>
              <a:rPr lang="ru-RU" sz="3600" dirty="0" smtClean="0">
                <a:solidFill>
                  <a:srgbClr val="000000"/>
                </a:solidFill>
              </a:rPr>
              <a:t> мен </a:t>
            </a:r>
            <a:r>
              <a:rPr lang="ru-RU" sz="3600" dirty="0" err="1" smtClean="0">
                <a:solidFill>
                  <a:srgbClr val="000000"/>
                </a:solidFill>
              </a:rPr>
              <a:t>құбылыстарды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жалпылау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арқылы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оның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елеулі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қасиеттерін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басқа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қасиеттерінен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ойша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бөліп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алуды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айтамыз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  <a:endParaRPr lang="ru-RU" sz="3600" b="1" i="1" dirty="0" smtClean="0">
              <a:solidFill>
                <a:srgbClr val="000000"/>
              </a:solidFill>
            </a:endParaRPr>
          </a:p>
          <a:p>
            <a:pPr eaLnBrk="1" hangingPunct="1"/>
            <a:endParaRPr lang="ru-RU" sz="36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765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67544" y="764704"/>
            <a:ext cx="8371656" cy="60932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b="1" i="1" dirty="0" err="1" smtClean="0">
                <a:solidFill>
                  <a:srgbClr val="000000"/>
                </a:solidFill>
              </a:rPr>
              <a:t>Нақтылау</a:t>
            </a:r>
            <a:r>
              <a:rPr lang="ru-RU" sz="3200" b="1" i="1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– </a:t>
            </a:r>
            <a:r>
              <a:rPr lang="ru-RU" sz="3200" dirty="0" err="1" smtClean="0">
                <a:solidFill>
                  <a:srgbClr val="000000"/>
                </a:solidFill>
              </a:rPr>
              <a:t>абстракциялық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ұғымды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соған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сәйкес</a:t>
            </a:r>
            <a:r>
              <a:rPr lang="ru-RU" sz="3200" dirty="0" smtClean="0">
                <a:solidFill>
                  <a:srgbClr val="000000"/>
                </a:solidFill>
              </a:rPr>
              <a:t>  </a:t>
            </a:r>
            <a:r>
              <a:rPr lang="ru-RU" sz="3200" dirty="0" err="1" smtClean="0">
                <a:solidFill>
                  <a:srgbClr val="000000"/>
                </a:solidFill>
              </a:rPr>
              <a:t>келетін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жеке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ұғымдармен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түсіндіру</a:t>
            </a:r>
            <a:r>
              <a:rPr lang="ru-RU" sz="3200" dirty="0" smtClean="0">
                <a:solidFill>
                  <a:srgbClr val="000000"/>
                </a:solidFill>
              </a:rPr>
              <a:t>, </a:t>
            </a:r>
            <a:r>
              <a:rPr lang="ru-RU" sz="3200" dirty="0" err="1" smtClean="0">
                <a:solidFill>
                  <a:srgbClr val="000000"/>
                </a:solidFill>
              </a:rPr>
              <a:t>яғни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жеке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заттар</a:t>
            </a:r>
            <a:r>
              <a:rPr lang="ru-RU" sz="3200" dirty="0" smtClean="0">
                <a:solidFill>
                  <a:srgbClr val="000000"/>
                </a:solidFill>
              </a:rPr>
              <a:t> мен </a:t>
            </a:r>
            <a:r>
              <a:rPr lang="ru-RU" sz="3200" dirty="0" err="1" smtClean="0">
                <a:solidFill>
                  <a:srgbClr val="000000"/>
                </a:solidFill>
              </a:rPr>
              <a:t>нәрселер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туралы</a:t>
            </a:r>
            <a:r>
              <a:rPr lang="ru-RU" sz="3200" dirty="0" smtClean="0">
                <a:solidFill>
                  <a:srgbClr val="000000"/>
                </a:solidFill>
              </a:rPr>
              <a:t> ой. </a:t>
            </a:r>
            <a:endParaRPr lang="ru-RU" sz="3200" b="1" i="1" dirty="0" smtClean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ru-RU" sz="3200" b="1" i="1" dirty="0" err="1" smtClean="0">
                <a:solidFill>
                  <a:srgbClr val="000000"/>
                </a:solidFill>
              </a:rPr>
              <a:t>Жалпылау</a:t>
            </a:r>
            <a:r>
              <a:rPr lang="ru-RU" sz="3200" dirty="0" smtClean="0">
                <a:solidFill>
                  <a:srgbClr val="000000"/>
                </a:solidFill>
              </a:rPr>
              <a:t> – </a:t>
            </a:r>
            <a:r>
              <a:rPr lang="ru-RU" sz="3200" dirty="0" err="1" smtClean="0">
                <a:solidFill>
                  <a:srgbClr val="000000"/>
                </a:solidFill>
              </a:rPr>
              <a:t>біртекті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заттардың, құбылыстардың ортақ қсиеттерін оймен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err="1" smtClean="0">
                <a:solidFill>
                  <a:srgbClr val="000000"/>
                </a:solidFill>
              </a:rPr>
              <a:t>біріктіру</a:t>
            </a:r>
            <a:r>
              <a:rPr lang="ru-RU" sz="3200" dirty="0" smtClean="0">
                <a:solidFill>
                  <a:srgbClr val="000000"/>
                </a:solidFill>
              </a:rPr>
              <a:t>. </a:t>
            </a:r>
          </a:p>
          <a:p>
            <a:pPr eaLnBrk="1" hangingPunct="1"/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71600" y="2204864"/>
            <a:ext cx="7867600" cy="4653136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Ойлаудың негізгі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формалары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3600" b="1" i="1" dirty="0" err="1" smtClean="0">
                <a:solidFill>
                  <a:srgbClr val="000000"/>
                </a:solidFill>
              </a:rPr>
              <a:t>Ұғым, пікір</a:t>
            </a:r>
            <a:r>
              <a:rPr lang="ru-RU" sz="3600" b="1" i="1" dirty="0" smtClean="0">
                <a:solidFill>
                  <a:srgbClr val="000000"/>
                </a:solidFill>
              </a:rPr>
              <a:t>, ой </a:t>
            </a:r>
            <a:r>
              <a:rPr lang="ru-RU" sz="3600" b="1" i="1" dirty="0" err="1" smtClean="0">
                <a:solidFill>
                  <a:srgbClr val="000000"/>
                </a:solidFill>
              </a:rPr>
              <a:t>қортынды</a:t>
            </a:r>
            <a:endParaRPr lang="ru-RU" sz="3600" b="1" i="1" dirty="0" smtClean="0">
              <a:solidFill>
                <a:srgbClr val="000000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3600" b="1" i="1" dirty="0" smtClean="0">
                <a:solidFill>
                  <a:srgbClr val="000000"/>
                </a:solidFill>
              </a:rPr>
              <a:t> индукция, дедукция</a:t>
            </a:r>
            <a:r>
              <a:rPr lang="kk-KZ" sz="3600" b="1" i="1" dirty="0" smtClean="0">
                <a:solidFill>
                  <a:srgbClr val="000000"/>
                </a:solidFill>
              </a:rPr>
              <a:t>, аналогия</a:t>
            </a:r>
            <a:endParaRPr lang="ru-RU" sz="36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2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0"/>
            <a:ext cx="9144000" cy="73152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3200" b="1" i="1" dirty="0" err="1" smtClean="0">
                <a:solidFill>
                  <a:srgbClr val="FF0000"/>
                </a:solidFill>
              </a:rPr>
              <a:t>Ұғым дегеніміз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000000"/>
                </a:solidFill>
              </a:rPr>
              <a:t>заттар</a:t>
            </a:r>
            <a:r>
              <a:rPr lang="ru-RU" sz="3200" b="1" i="1" dirty="0" smtClean="0">
                <a:solidFill>
                  <a:srgbClr val="000000"/>
                </a:solidFill>
              </a:rPr>
              <a:t> мен </a:t>
            </a:r>
            <a:r>
              <a:rPr lang="ru-RU" sz="3200" b="1" i="1" dirty="0" err="1" smtClean="0">
                <a:solidFill>
                  <a:srgbClr val="000000"/>
                </a:solidFill>
              </a:rPr>
              <a:t>құбылыстар туралы</a:t>
            </a:r>
            <a:r>
              <a:rPr lang="ru-RU" sz="3200" b="1" i="1" dirty="0" smtClean="0">
                <a:solidFill>
                  <a:srgbClr val="000000"/>
                </a:solidFill>
              </a:rPr>
              <a:t> ой.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Ұғымда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заттардың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жалпы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және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негізгі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қасиеттері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бейнеленеді</a:t>
            </a:r>
            <a:r>
              <a:rPr lang="ru-RU" sz="3200" b="1" dirty="0" smtClean="0">
                <a:solidFill>
                  <a:srgbClr val="000000"/>
                </a:solidFill>
              </a:rPr>
              <a:t>. </a:t>
            </a:r>
            <a:r>
              <a:rPr lang="ru-RU" sz="3200" b="1" dirty="0" err="1" smtClean="0">
                <a:solidFill>
                  <a:srgbClr val="000000"/>
                </a:solidFill>
              </a:rPr>
              <a:t>Танымдық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құбылыстардың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ерекше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сипатына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қарай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ұғым</a:t>
            </a:r>
            <a:r>
              <a:rPr lang="ru-RU" sz="3200" b="1" dirty="0" smtClean="0">
                <a:solidFill>
                  <a:srgbClr val="000000"/>
                </a:solidFill>
              </a:rPr>
              <a:t>: </a:t>
            </a:r>
            <a:r>
              <a:rPr lang="ru-RU" sz="3200" b="1" dirty="0" err="1" smtClean="0">
                <a:solidFill>
                  <a:srgbClr val="FF0000"/>
                </a:solidFill>
              </a:rPr>
              <a:t>жалқы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және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жалпы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  <a:r>
              <a:rPr lang="ru-RU" sz="3200" b="1" dirty="0" err="1" smtClean="0">
                <a:solidFill>
                  <a:srgbClr val="FF0000"/>
                </a:solidFill>
              </a:rPr>
              <a:t>тұрмыстық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ғылыми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болып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бөлінеді</a:t>
            </a:r>
            <a:r>
              <a:rPr lang="ru-RU" sz="3200" b="1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dirty="0" smtClean="0">
                <a:solidFill>
                  <a:srgbClr val="000000"/>
                </a:solidFill>
              </a:rPr>
              <a:t>  </a:t>
            </a:r>
            <a:r>
              <a:rPr lang="ru-RU" sz="3200" b="1" dirty="0" err="1" smtClean="0">
                <a:solidFill>
                  <a:srgbClr val="FF0000"/>
                </a:solidFill>
              </a:rPr>
              <a:t>Тұрмыстық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ұғым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іс</a:t>
            </a:r>
            <a:r>
              <a:rPr lang="en-US" sz="3200" b="1" dirty="0" smtClean="0">
                <a:solidFill>
                  <a:schemeClr val="tx2"/>
                </a:solidFill>
              </a:rPr>
              <a:t>-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әрекет</a:t>
            </a:r>
            <a:r>
              <a:rPr lang="ru-RU" sz="3200" b="1" dirty="0" smtClean="0">
                <a:solidFill>
                  <a:schemeClr val="tx2"/>
                </a:solidFill>
              </a:rPr>
              <a:t> пен </a:t>
            </a:r>
            <a:r>
              <a:rPr lang="ru-RU" sz="3200" b="1" dirty="0" err="1" smtClean="0">
                <a:solidFill>
                  <a:schemeClr val="tx2"/>
                </a:solidFill>
              </a:rPr>
              <a:t>көрнекі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бейнелік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тәжрибе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барысында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err="1" smtClean="0">
                <a:solidFill>
                  <a:schemeClr val="tx2"/>
                </a:solidFill>
              </a:rPr>
              <a:t>қалыптасады</a:t>
            </a:r>
            <a:r>
              <a:rPr lang="ru-RU" sz="3200" b="1" dirty="0" smtClean="0">
                <a:solidFill>
                  <a:schemeClr val="tx2"/>
                </a:solidFill>
              </a:rPr>
              <a:t>. </a:t>
            </a:r>
            <a:endParaRPr lang="ru-RU" sz="32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b="1" dirty="0" smtClean="0">
                <a:solidFill>
                  <a:srgbClr val="000000"/>
                </a:solidFill>
              </a:rPr>
              <a:t>   </a:t>
            </a:r>
            <a:r>
              <a:rPr lang="ru-RU" sz="3200" b="1" dirty="0" err="1" smtClean="0">
                <a:solidFill>
                  <a:srgbClr val="FF0000"/>
                </a:solidFill>
              </a:rPr>
              <a:t>Ғылыми ұғым</a:t>
            </a:r>
            <a:r>
              <a:rPr lang="ru-RU" sz="3200" b="1" dirty="0" err="1" smtClean="0">
                <a:solidFill>
                  <a:srgbClr val="000000"/>
                </a:solidFill>
              </a:rPr>
              <a:t> оқу барысында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қалыптасады және онда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сөздік</a:t>
            </a:r>
            <a:r>
              <a:rPr lang="en-US" sz="3200" b="1" dirty="0" smtClean="0">
                <a:solidFill>
                  <a:srgbClr val="000000"/>
                </a:solidFill>
              </a:rPr>
              <a:t>-</a:t>
            </a:r>
            <a:r>
              <a:rPr lang="kk-KZ" sz="3200" b="1" dirty="0" smtClean="0">
                <a:solidFill>
                  <a:srgbClr val="000000"/>
                </a:solidFill>
              </a:rPr>
              <a:t>логикалық ойлау басты орында жүреді.</a:t>
            </a:r>
            <a:endParaRPr lang="ru-RU" sz="32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2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260648"/>
            <a:ext cx="9036496" cy="644495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dirty="0" err="1" smtClean="0">
                <a:solidFill>
                  <a:srgbClr val="990033"/>
                </a:solidFill>
              </a:rPr>
              <a:t>Пікір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бұл-бір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зат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туралы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мақұлдау</a:t>
            </a:r>
            <a:r>
              <a:rPr lang="ru-RU" sz="3600" dirty="0" smtClean="0">
                <a:solidFill>
                  <a:srgbClr val="000000"/>
                </a:solidFill>
              </a:rPr>
              <a:t> не </a:t>
            </a:r>
            <a:r>
              <a:rPr lang="ru-RU" sz="3600" dirty="0" err="1" smtClean="0">
                <a:solidFill>
                  <a:srgbClr val="000000"/>
                </a:solidFill>
              </a:rPr>
              <a:t>теріске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шығаруда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көрінетін</a:t>
            </a:r>
            <a:r>
              <a:rPr lang="ru-RU" sz="3600" dirty="0" smtClean="0">
                <a:solidFill>
                  <a:srgbClr val="000000"/>
                </a:solidFill>
              </a:rPr>
              <a:t> ой </a:t>
            </a:r>
            <a:r>
              <a:rPr lang="ru-RU" sz="3600" dirty="0" err="1" smtClean="0">
                <a:solidFill>
                  <a:srgbClr val="000000"/>
                </a:solidFill>
              </a:rPr>
              <a:t>формасы</a:t>
            </a:r>
            <a:r>
              <a:rPr lang="ru-RU" sz="3600" dirty="0" smtClean="0">
                <a:solidFill>
                  <a:srgbClr val="000000"/>
                </a:solidFill>
              </a:rPr>
              <a:t> (</a:t>
            </a:r>
            <a:r>
              <a:rPr lang="ru-RU" sz="3600" dirty="0" err="1" smtClean="0">
                <a:solidFill>
                  <a:srgbClr val="000000"/>
                </a:solidFill>
              </a:rPr>
              <a:t>жалпы</a:t>
            </a:r>
            <a:r>
              <a:rPr lang="ru-RU" sz="3600" dirty="0" smtClean="0">
                <a:solidFill>
                  <a:srgbClr val="000000"/>
                </a:solidFill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</a:rPr>
              <a:t>жеке</a:t>
            </a:r>
            <a:r>
              <a:rPr lang="ru-RU" sz="3600" dirty="0" smtClean="0">
                <a:solidFill>
                  <a:srgbClr val="000000"/>
                </a:solidFill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</a:rPr>
              <a:t>кесімді</a:t>
            </a:r>
            <a:r>
              <a:rPr lang="ru-RU" sz="3600" dirty="0" smtClean="0">
                <a:solidFill>
                  <a:srgbClr val="000000"/>
                </a:solidFill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</a:rPr>
              <a:t>жорамалды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 err="1" smtClean="0">
                <a:solidFill>
                  <a:srgbClr val="000000"/>
                </a:solidFill>
              </a:rPr>
              <a:t>ақаиқат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және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жалған</a:t>
            </a:r>
            <a:r>
              <a:rPr lang="ru-RU" sz="3600" dirty="0" smtClean="0">
                <a:solidFill>
                  <a:srgbClr val="000000"/>
                </a:solidFill>
              </a:rPr>
              <a:t>).</a:t>
            </a:r>
            <a:endParaRPr lang="ru-RU" sz="3600" i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dirty="0" err="1" smtClean="0">
                <a:solidFill>
                  <a:srgbClr val="990033"/>
                </a:solidFill>
              </a:rPr>
              <a:t>Ойқортынды</a:t>
            </a:r>
            <a:r>
              <a:rPr lang="ru-RU" sz="3600" dirty="0" smtClean="0">
                <a:solidFill>
                  <a:srgbClr val="000000"/>
                </a:solidFill>
              </a:rPr>
              <a:t> – </a:t>
            </a:r>
            <a:r>
              <a:rPr lang="ru-RU" sz="3600" dirty="0" err="1" smtClean="0">
                <a:solidFill>
                  <a:srgbClr val="000000"/>
                </a:solidFill>
              </a:rPr>
              <a:t>бірнеше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пікірден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жаңа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пікірлер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шығаруға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негізделген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ойлаудың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логикалық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формасы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b="1" i="1" dirty="0" smtClean="0">
                <a:solidFill>
                  <a:srgbClr val="990033"/>
                </a:solidFill>
              </a:rPr>
              <a:t>Индукция, дедукция </a:t>
            </a:r>
            <a:r>
              <a:rPr lang="ru-RU" sz="3600" b="1" i="1" dirty="0" err="1" smtClean="0">
                <a:solidFill>
                  <a:srgbClr val="990033"/>
                </a:solidFill>
              </a:rPr>
              <a:t>және</a:t>
            </a:r>
            <a:r>
              <a:rPr lang="ru-RU" sz="3600" b="1" i="1" dirty="0" smtClean="0">
                <a:solidFill>
                  <a:srgbClr val="990033"/>
                </a:solidFill>
              </a:rPr>
              <a:t> аналогия</a:t>
            </a:r>
            <a:r>
              <a:rPr lang="ru-RU" sz="3600" dirty="0" smtClean="0">
                <a:solidFill>
                  <a:srgbClr val="990033"/>
                </a:solidFill>
              </a:rPr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– </a:t>
            </a:r>
            <a:r>
              <a:rPr lang="ru-RU" sz="3600" dirty="0" err="1" smtClean="0">
                <a:solidFill>
                  <a:srgbClr val="000000"/>
                </a:solidFill>
              </a:rPr>
              <a:t>бұлар</a:t>
            </a:r>
            <a:r>
              <a:rPr lang="ru-RU" sz="3600" dirty="0" smtClean="0">
                <a:solidFill>
                  <a:srgbClr val="000000"/>
                </a:solidFill>
              </a:rPr>
              <a:t> ой </a:t>
            </a:r>
            <a:r>
              <a:rPr lang="ru-RU" sz="3600" dirty="0" err="1" smtClean="0">
                <a:solidFill>
                  <a:srgbClr val="000000"/>
                </a:solidFill>
              </a:rPr>
              <a:t>қортынды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жасаушы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тәсілдер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990033"/>
                </a:solidFill>
              </a:rPr>
              <a:t>Индукция </a:t>
            </a:r>
            <a:r>
              <a:rPr lang="ru-RU" sz="3600" b="1" dirty="0" smtClean="0">
                <a:solidFill>
                  <a:srgbClr val="000000"/>
                </a:solidFill>
              </a:rPr>
              <a:t>– </a:t>
            </a:r>
            <a:r>
              <a:rPr lang="ru-RU" sz="3600" b="1" dirty="0" err="1" smtClean="0">
                <a:solidFill>
                  <a:srgbClr val="000000"/>
                </a:solidFill>
              </a:rPr>
              <a:t>жекеден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жалпыға</a:t>
            </a:r>
            <a:r>
              <a:rPr lang="ru-RU" sz="3600" b="1" dirty="0" smtClean="0">
                <a:solidFill>
                  <a:srgbClr val="000000"/>
                </a:solidFill>
              </a:rPr>
              <a:t>, ал </a:t>
            </a:r>
            <a:r>
              <a:rPr lang="ru-RU" sz="3600" b="1" dirty="0" smtClean="0">
                <a:solidFill>
                  <a:srgbClr val="990033"/>
                </a:solidFill>
              </a:rPr>
              <a:t>дедукция</a:t>
            </a:r>
            <a:r>
              <a:rPr lang="ru-RU" sz="3600" b="1" dirty="0" smtClean="0">
                <a:solidFill>
                  <a:srgbClr val="000000"/>
                </a:solidFill>
              </a:rPr>
              <a:t> – </a:t>
            </a:r>
            <a:r>
              <a:rPr lang="ru-RU" sz="3600" b="1" dirty="0" err="1" smtClean="0">
                <a:solidFill>
                  <a:srgbClr val="000000"/>
                </a:solidFill>
              </a:rPr>
              <a:t>жалпыдан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жекеге</a:t>
            </a:r>
            <a:r>
              <a:rPr lang="ru-RU" sz="3600" b="1" dirty="0" smtClean="0">
                <a:solidFill>
                  <a:srgbClr val="000000"/>
                </a:solidFill>
              </a:rPr>
              <a:t>, </a:t>
            </a:r>
            <a:r>
              <a:rPr lang="ru-RU" sz="3600" b="1" dirty="0" err="1" smtClean="0">
                <a:solidFill>
                  <a:srgbClr val="990033"/>
                </a:solidFill>
              </a:rPr>
              <a:t>аналогиялық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-</a:t>
            </a:r>
            <a:r>
              <a:rPr lang="ru-RU" sz="3600" b="1" dirty="0" err="1" smtClean="0">
                <a:solidFill>
                  <a:srgbClr val="000000"/>
                </a:solidFill>
              </a:rPr>
              <a:t>ұқсастықтары бойынша</a:t>
            </a:r>
            <a:r>
              <a:rPr lang="ru-RU" sz="3600" b="1" dirty="0" smtClean="0">
                <a:solidFill>
                  <a:srgbClr val="000000"/>
                </a:solidFill>
              </a:rPr>
              <a:t> ой </a:t>
            </a:r>
            <a:r>
              <a:rPr lang="kk-KZ" sz="3600" b="1" dirty="0">
                <a:solidFill>
                  <a:srgbClr val="000000"/>
                </a:solidFill>
              </a:rPr>
              <a:t>қ</a:t>
            </a:r>
            <a:r>
              <a:rPr lang="ru-RU" sz="3600" b="1" dirty="0" err="1" smtClean="0">
                <a:solidFill>
                  <a:srgbClr val="000000"/>
                </a:solidFill>
              </a:rPr>
              <a:t>орытынды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жасау</a:t>
            </a:r>
            <a:r>
              <a:rPr lang="ru-RU" sz="3600" b="1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56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          </a:t>
            </a:r>
            <a:r>
              <a:rPr lang="ru-RU" sz="4000" b="1" dirty="0" err="1" smtClean="0">
                <a:solidFill>
                  <a:srgbClr val="800000"/>
                </a:solidFill>
              </a:rPr>
              <a:t>Ойлаудың</a:t>
            </a:r>
            <a:r>
              <a:rPr lang="ru-RU" sz="4000" b="1" dirty="0" smtClean="0">
                <a:solidFill>
                  <a:srgbClr val="800000"/>
                </a:solidFill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</a:rPr>
              <a:t>түрлері</a:t>
            </a:r>
            <a:r>
              <a:rPr lang="ru-RU" sz="4000" dirty="0" smtClean="0">
                <a:solidFill>
                  <a:srgbClr val="80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  </a:t>
            </a:r>
            <a:r>
              <a:rPr lang="ru-RU" sz="4000" b="1" i="1" dirty="0" err="1" smtClean="0">
                <a:solidFill>
                  <a:srgbClr val="000000"/>
                </a:solidFill>
                <a:latin typeface="Algerian" pitchFamily="82" charset="0"/>
              </a:rPr>
              <a:t>Көлемдік</a:t>
            </a:r>
            <a:r>
              <a:rPr lang="ru-RU" sz="4000" b="1" i="1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Algerian" pitchFamily="82" charset="0"/>
              </a:rPr>
              <a:t>ауқымына</a:t>
            </a:r>
            <a:r>
              <a:rPr lang="ru-RU" sz="4000" b="1" i="1" dirty="0" smtClean="0">
                <a:solidFill>
                  <a:srgbClr val="000000"/>
                </a:solidFill>
                <a:latin typeface="Algerian" pitchFamily="82" charset="0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Algerian" pitchFamily="82" charset="0"/>
              </a:rPr>
              <a:t>орай</a:t>
            </a:r>
            <a:r>
              <a:rPr lang="ru-RU" sz="4000" dirty="0" smtClean="0">
                <a:solidFill>
                  <a:srgbClr val="000000"/>
                </a:solidFill>
              </a:rPr>
              <a:t>- </a:t>
            </a:r>
            <a:r>
              <a:rPr lang="ru-RU" sz="4000" b="1" dirty="0" err="1" smtClean="0">
                <a:solidFill>
                  <a:srgbClr val="800000"/>
                </a:solidFill>
              </a:rPr>
              <a:t>дискурсивті</a:t>
            </a:r>
            <a:r>
              <a:rPr lang="ru-RU" sz="4000" dirty="0" smtClean="0">
                <a:solidFill>
                  <a:srgbClr val="800000"/>
                </a:solidFill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(</a:t>
            </a:r>
            <a:r>
              <a:rPr lang="ru-RU" sz="3600" b="1" dirty="0" err="1" smtClean="0">
                <a:solidFill>
                  <a:srgbClr val="000000"/>
                </a:solidFill>
              </a:rPr>
              <a:t>кезеңдік</a:t>
            </a:r>
            <a:r>
              <a:rPr lang="ru-RU" sz="3600" b="1" dirty="0" smtClean="0">
                <a:solidFill>
                  <a:srgbClr val="000000"/>
                </a:solidFill>
              </a:rPr>
              <a:t> процесс)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және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</a:rPr>
              <a:t>интуитивті</a:t>
            </a:r>
            <a:r>
              <a:rPr lang="ru-RU" sz="4000" dirty="0" smtClean="0">
                <a:solidFill>
                  <a:srgbClr val="800000"/>
                </a:solidFill>
              </a:rPr>
              <a:t> </a:t>
            </a:r>
            <a:r>
              <a:rPr lang="ru-RU" sz="3600" b="1" dirty="0" smtClean="0">
                <a:solidFill>
                  <a:srgbClr val="000000"/>
                </a:solidFill>
              </a:rPr>
              <a:t>(</a:t>
            </a:r>
            <a:r>
              <a:rPr lang="ru-RU" sz="3600" b="1" dirty="0" err="1" smtClean="0">
                <a:solidFill>
                  <a:srgbClr val="000000"/>
                </a:solidFill>
              </a:rPr>
              <a:t>желісі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қарқынды</a:t>
            </a:r>
            <a:r>
              <a:rPr lang="ru-RU" sz="3600" b="1" dirty="0" smtClean="0">
                <a:solidFill>
                  <a:srgbClr val="000000"/>
                </a:solidFill>
              </a:rPr>
              <a:t>, </a:t>
            </a:r>
            <a:r>
              <a:rPr lang="ru-RU" sz="3600" b="1" dirty="0" err="1" smtClean="0">
                <a:solidFill>
                  <a:srgbClr val="000000"/>
                </a:solidFill>
              </a:rPr>
              <a:t>кезеңдері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нақтыланбаған</a:t>
            </a:r>
            <a:r>
              <a:rPr lang="ru-RU" sz="3600" b="1" dirty="0" smtClean="0">
                <a:solidFill>
                  <a:srgbClr val="000000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i="1" dirty="0" smtClean="0">
                <a:solidFill>
                  <a:srgbClr val="000000"/>
                </a:solidFill>
              </a:rPr>
              <a:t>  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Шешілуі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қажет мәселелердің жаңалығына байланысты</a:t>
            </a:r>
            <a:r>
              <a:rPr lang="ru-RU" sz="3600" b="1" i="1" dirty="0" smtClean="0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 sz="3600" b="1" i="1" dirty="0" smtClean="0">
                <a:solidFill>
                  <a:srgbClr val="000000"/>
                </a:solidFill>
              </a:rPr>
              <a:t>  </a:t>
            </a:r>
            <a:r>
              <a:rPr lang="ru-RU" sz="3600" b="1" i="1" dirty="0" err="1" smtClean="0">
                <a:solidFill>
                  <a:srgbClr val="800000"/>
                </a:solidFill>
              </a:rPr>
              <a:t>шығармашыл </a:t>
            </a:r>
            <a:r>
              <a:rPr lang="ru-RU" sz="3600" b="1" i="1" dirty="0" err="1" smtClean="0"/>
              <a:t>және</a:t>
            </a:r>
            <a:r>
              <a:rPr lang="ru-RU" sz="3600" b="1" dirty="0" err="1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990000"/>
                </a:solidFill>
              </a:rPr>
              <a:t>қайта жаңғыртушы</a:t>
            </a:r>
            <a:r>
              <a:rPr lang="ru-RU" sz="3600" b="1" dirty="0" smtClean="0">
                <a:solidFill>
                  <a:srgbClr val="990000"/>
                </a:solidFill>
              </a:rPr>
              <a:t> </a:t>
            </a:r>
            <a:endParaRPr lang="ru-RU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428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88640"/>
            <a:ext cx="9144000" cy="6669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ru-RU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ешілетін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мәселелердің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сипатына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байланысты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теориялық</a:t>
            </a: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және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практикалық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болып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бөлінеді</a:t>
            </a:r>
            <a:r>
              <a:rPr lang="ru-RU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Теориялық ойлау</a:t>
            </a:r>
            <a:r>
              <a:rPr lang="ru-RU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объектілердің қасиеттері 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 </a:t>
            </a:r>
            <a:r>
              <a:rPr lang="ru-RU" sz="360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заңдылықтарын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ашуға бағытталған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Теориялық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интеллектуалдық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ойлау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тәжрибелік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әрекеттердің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бастауы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sz="36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Практикалық</a:t>
            </a:r>
            <a:r>
              <a:rPr lang="ru-RU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ойлау</a:t>
            </a:r>
            <a:r>
              <a:rPr lang="ru-RU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уақыт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тапшылығында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мақсат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қоя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біліп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жоспар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мен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жобалар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құруда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көрінетін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ойлау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түрі</a:t>
            </a:r>
            <a:r>
              <a:rPr lang="ru-RU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64744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404664"/>
            <a:ext cx="9036496" cy="64533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000" b="1" i="1" dirty="0" err="1" smtClean="0">
                <a:solidFill>
                  <a:srgbClr val="000000"/>
                </a:solidFill>
                <a:latin typeface="+mj-lt"/>
              </a:rPr>
              <a:t>Шешілуі</a:t>
            </a:r>
            <a:r>
              <a:rPr lang="ru-RU" sz="4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+mj-lt"/>
              </a:rPr>
              <a:t>тиіс</a:t>
            </a:r>
            <a:r>
              <a:rPr lang="ru-RU" sz="4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+mj-lt"/>
              </a:rPr>
              <a:t>мәселенің</a:t>
            </a:r>
            <a:r>
              <a:rPr lang="ru-RU" sz="4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+mj-lt"/>
              </a:rPr>
              <a:t>мазмұнына</a:t>
            </a:r>
            <a:r>
              <a:rPr lang="ru-RU" sz="4000" b="1" i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4000" b="1" i="1" dirty="0" err="1" smtClean="0">
                <a:solidFill>
                  <a:srgbClr val="000000"/>
                </a:solidFill>
                <a:latin typeface="+mj-lt"/>
              </a:rPr>
              <a:t>орай</a:t>
            </a:r>
            <a:r>
              <a:rPr lang="ru-RU" sz="4000" b="1" dirty="0" smtClean="0">
                <a:solidFill>
                  <a:srgbClr val="000000"/>
                </a:solidFill>
              </a:rPr>
              <a:t>– </a:t>
            </a:r>
            <a:r>
              <a:rPr lang="ru-RU" sz="4000" b="1" dirty="0" err="1" smtClean="0">
                <a:solidFill>
                  <a:srgbClr val="800000"/>
                </a:solidFill>
              </a:rPr>
              <a:t>заттық</a:t>
            </a:r>
            <a:r>
              <a:rPr lang="en-US" sz="4000" b="1" dirty="0" smtClean="0">
                <a:solidFill>
                  <a:srgbClr val="800000"/>
                </a:solidFill>
              </a:rPr>
              <a:t>-</a:t>
            </a:r>
            <a:r>
              <a:rPr lang="ru-RU" sz="4000" b="1" dirty="0" smtClean="0">
                <a:solidFill>
                  <a:srgbClr val="800000"/>
                </a:solidFill>
              </a:rPr>
              <a:t> </a:t>
            </a:r>
            <a:r>
              <a:rPr lang="ru-RU" sz="4000" b="1" dirty="0" err="1" smtClean="0">
                <a:solidFill>
                  <a:srgbClr val="800000"/>
                </a:solidFill>
              </a:rPr>
              <a:t>әрекеттік</a:t>
            </a:r>
            <a:r>
              <a:rPr lang="ru-RU" sz="4000" b="1" dirty="0" smtClean="0">
                <a:solidFill>
                  <a:srgbClr val="800000"/>
                </a:solidFill>
              </a:rPr>
              <a:t>, </a:t>
            </a:r>
            <a:r>
              <a:rPr lang="ru-RU" sz="4000" b="1" dirty="0" err="1" smtClean="0">
                <a:solidFill>
                  <a:srgbClr val="800000"/>
                </a:solidFill>
              </a:rPr>
              <a:t>көрнекі</a:t>
            </a:r>
            <a:r>
              <a:rPr lang="ru-RU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</a:rPr>
              <a:t>-</a:t>
            </a:r>
            <a:r>
              <a:rPr lang="ru-RU" sz="4000" b="1" dirty="0" err="1" smtClean="0">
                <a:solidFill>
                  <a:srgbClr val="800000"/>
                </a:solidFill>
              </a:rPr>
              <a:t>бейнелік</a:t>
            </a:r>
            <a:r>
              <a:rPr lang="ru-RU" sz="4000" b="1" dirty="0" smtClean="0">
                <a:solidFill>
                  <a:srgbClr val="800000"/>
                </a:solidFill>
              </a:rPr>
              <a:t>, </a:t>
            </a:r>
            <a:r>
              <a:rPr lang="ru-RU" sz="4000" b="1" dirty="0" err="1" smtClean="0">
                <a:solidFill>
                  <a:srgbClr val="800000"/>
                </a:solidFill>
              </a:rPr>
              <a:t>сөздік</a:t>
            </a:r>
            <a:r>
              <a:rPr lang="ru-RU" sz="4000" b="1" dirty="0" smtClean="0">
                <a:solidFill>
                  <a:srgbClr val="800000"/>
                </a:solidFill>
              </a:rPr>
              <a:t> </a:t>
            </a:r>
            <a:r>
              <a:rPr lang="en-US" sz="4000" b="1" dirty="0" smtClean="0">
                <a:solidFill>
                  <a:srgbClr val="800000"/>
                </a:solidFill>
              </a:rPr>
              <a:t>-</a:t>
            </a:r>
            <a:r>
              <a:rPr lang="ru-RU" sz="4000" b="1" dirty="0" err="1" smtClean="0">
                <a:solidFill>
                  <a:srgbClr val="800000"/>
                </a:solidFill>
              </a:rPr>
              <a:t>логикалық</a:t>
            </a:r>
            <a:r>
              <a:rPr lang="ru-RU" sz="4000" b="1" dirty="0" smtClean="0">
                <a:solidFill>
                  <a:srgbClr val="000000"/>
                </a:solidFill>
              </a:rPr>
              <a:t>  </a:t>
            </a:r>
            <a:r>
              <a:rPr lang="ru-RU" sz="4000" b="1" dirty="0" err="1" smtClean="0">
                <a:solidFill>
                  <a:srgbClr val="000000"/>
                </a:solidFill>
              </a:rPr>
              <a:t>ойлау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болып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бөлінеді</a:t>
            </a:r>
            <a:r>
              <a:rPr lang="ru-RU" sz="4000" b="1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kk-KZ" sz="4000" dirty="0" smtClean="0">
                <a:solidFill>
                  <a:srgbClr val="000000"/>
                </a:solidFill>
              </a:rPr>
              <a:t>Ойлаудың барлық түрі бір</a:t>
            </a:r>
            <a:r>
              <a:rPr lang="en-US" sz="4000" dirty="0" smtClean="0">
                <a:solidFill>
                  <a:srgbClr val="000000"/>
                </a:solidFill>
              </a:rPr>
              <a:t>-</a:t>
            </a:r>
            <a:r>
              <a:rPr lang="kk-KZ" sz="4000" dirty="0" smtClean="0">
                <a:solidFill>
                  <a:srgbClr val="000000"/>
                </a:solidFill>
              </a:rPr>
              <a:t>бірімен тығыз байланысты</a:t>
            </a:r>
            <a:r>
              <a:rPr lang="ru-RU" sz="4000" dirty="0" smtClean="0">
                <a:solidFill>
                  <a:srgbClr val="000000"/>
                </a:solidFill>
              </a:rPr>
              <a:t>. </a:t>
            </a:r>
            <a:r>
              <a:rPr lang="ru-RU" sz="4000" dirty="0" err="1" smtClean="0">
                <a:solidFill>
                  <a:srgbClr val="000000"/>
                </a:solidFill>
              </a:rPr>
              <a:t>Ойлаудың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барлық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түрінің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толық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қалыптасуымен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ғана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адам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шындық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дүниені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дұрыс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және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толық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қамтуға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мүмкіндік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алады</a:t>
            </a:r>
            <a:r>
              <a:rPr lang="ru-RU" sz="4000" dirty="0" smtClean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9874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0466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err="1" smtClean="0"/>
              <a:t>Танымдық психикалық процестер</a:t>
            </a:r>
            <a:r>
              <a:rPr lang="ru-RU" sz="3600" b="1" dirty="0" smtClean="0"/>
              <a:t>: </a:t>
            </a:r>
            <a:r>
              <a:rPr lang="ru-RU" sz="3600" b="1" dirty="0" err="1" smtClean="0"/>
              <a:t>ойлау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32856"/>
            <a:ext cx="86993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err="1" smtClean="0">
                <a:solidFill>
                  <a:srgbClr val="000000"/>
                </a:solidFill>
              </a:rPr>
              <a:t>Ойлау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танымдық әрекеттің жоғарғы формасы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ретінде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Ойлаудың негізгі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операциялары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indent="-742950">
              <a:buAutoNum type="arabicPeriod"/>
            </a:pPr>
            <a:r>
              <a:rPr lang="ru-RU" sz="3600" dirty="0" err="1" smtClean="0">
                <a:solidFill>
                  <a:srgbClr val="000000"/>
                </a:solidFill>
              </a:rPr>
              <a:t>Ойлаудың негізгі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формалары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  <a:endParaRPr lang="en-US" sz="3600" dirty="0" smtClean="0">
              <a:solidFill>
                <a:srgbClr val="000000"/>
              </a:solidFill>
            </a:endParaRPr>
          </a:p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Ойлаудың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 err="1" smtClean="0">
                <a:solidFill>
                  <a:srgbClr val="000000"/>
                </a:solidFill>
              </a:rPr>
              <a:t>түрлері</a:t>
            </a:r>
            <a:r>
              <a:rPr lang="ru-RU" sz="3600" dirty="0" smtClean="0">
                <a:solidFill>
                  <a:srgbClr val="000000"/>
                </a:solidFill>
              </a:rPr>
              <a:t>.</a:t>
            </a:r>
            <a:endParaRPr lang="ru-RU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4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err="1" smtClean="0">
                <a:solidFill>
                  <a:srgbClr val="990000"/>
                </a:solidFill>
              </a:rPr>
              <a:t>Ойлау</a:t>
            </a:r>
            <a:endParaRPr lang="ru-RU" b="1" dirty="0" smtClean="0">
              <a:solidFill>
                <a:srgbClr val="9900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err="1" smtClean="0"/>
              <a:t>Түйсік</a:t>
            </a:r>
            <a:r>
              <a:rPr lang="ru-RU" sz="3600" b="1" dirty="0" smtClean="0"/>
              <a:t> </a:t>
            </a:r>
            <a:r>
              <a:rPr lang="ru-RU" sz="3600" b="1" dirty="0"/>
              <a:t>пен   </a:t>
            </a:r>
            <a:r>
              <a:rPr lang="ru-RU" sz="3600" b="1" dirty="0" err="1"/>
              <a:t>қабылдау</a:t>
            </a:r>
            <a:r>
              <a:rPr lang="ru-RU" sz="3600" b="1" dirty="0"/>
              <a:t>  </a:t>
            </a:r>
            <a:r>
              <a:rPr lang="ru-RU" sz="3600" b="1" dirty="0" err="1"/>
              <a:t>танымның</a:t>
            </a:r>
            <a:r>
              <a:rPr lang="ru-RU" sz="3600" b="1" dirty="0"/>
              <a:t> </a:t>
            </a:r>
            <a:r>
              <a:rPr lang="ru-RU" sz="3600" b="1" dirty="0" err="1"/>
              <a:t>бірінші</a:t>
            </a:r>
            <a:r>
              <a:rPr lang="ru-RU" sz="3600" b="1" dirty="0"/>
              <a:t> </a:t>
            </a:r>
            <a:r>
              <a:rPr lang="ru-RU" sz="3600" b="1" dirty="0" err="1"/>
              <a:t>баспалдағы</a:t>
            </a:r>
            <a:r>
              <a:rPr lang="ru-RU" sz="3600" b="1" dirty="0"/>
              <a:t> </a:t>
            </a:r>
            <a:r>
              <a:rPr lang="ru-RU" sz="3600" b="1" dirty="0" err="1"/>
              <a:t>болғандықтан</a:t>
            </a:r>
            <a:r>
              <a:rPr lang="ru-RU" sz="3600" b="1" dirty="0"/>
              <a:t>, </a:t>
            </a:r>
            <a:r>
              <a:rPr lang="ru-RU" sz="3600" b="1" dirty="0" err="1"/>
              <a:t>олардан</a:t>
            </a:r>
            <a:r>
              <a:rPr lang="ru-RU" sz="3600" b="1" dirty="0"/>
              <a:t> </a:t>
            </a:r>
            <a:r>
              <a:rPr lang="ru-RU" sz="3600" b="1" dirty="0" err="1"/>
              <a:t>тыс</a:t>
            </a:r>
            <a:r>
              <a:rPr lang="ru-RU" sz="3600" b="1" dirty="0"/>
              <a:t> </a:t>
            </a:r>
            <a:r>
              <a:rPr lang="ru-RU" sz="3600" b="1" dirty="0" err="1"/>
              <a:t>ешбір</a:t>
            </a:r>
            <a:r>
              <a:rPr lang="ru-RU" sz="3600" b="1" dirty="0"/>
              <a:t> </a:t>
            </a:r>
            <a:r>
              <a:rPr lang="ru-RU" sz="3600" b="1" dirty="0" err="1"/>
              <a:t>ойлау</a:t>
            </a:r>
            <a:r>
              <a:rPr lang="ru-RU" sz="3600" b="1" dirty="0"/>
              <a:t> </a:t>
            </a:r>
            <a:r>
              <a:rPr lang="ru-RU" sz="3600" b="1" dirty="0" err="1"/>
              <a:t>болмайды</a:t>
            </a:r>
            <a:r>
              <a:rPr lang="ru-RU" sz="3600" b="1" dirty="0"/>
              <a:t>.  </a:t>
            </a:r>
            <a:r>
              <a:rPr lang="ru-RU" sz="3600" b="1" dirty="0" err="1"/>
              <a:t>Ойлау</a:t>
            </a:r>
            <a:r>
              <a:rPr lang="ru-RU" sz="3600" b="1" dirty="0"/>
              <a:t> </a:t>
            </a:r>
            <a:r>
              <a:rPr lang="ru-RU" sz="3600" b="1" dirty="0" err="1"/>
              <a:t>сезім</a:t>
            </a:r>
            <a:r>
              <a:rPr lang="ru-RU" sz="3600" b="1" dirty="0"/>
              <a:t> </a:t>
            </a:r>
            <a:r>
              <a:rPr lang="ru-RU" sz="3600" b="1" dirty="0" err="1"/>
              <a:t>мүшелері</a:t>
            </a:r>
            <a:r>
              <a:rPr lang="ru-RU" sz="3600" b="1" dirty="0"/>
              <a:t> </a:t>
            </a:r>
            <a:r>
              <a:rPr lang="ru-RU" sz="3600" b="1" dirty="0" err="1"/>
              <a:t>арқылы</a:t>
            </a:r>
            <a:r>
              <a:rPr lang="ru-RU" sz="3600" b="1" dirty="0"/>
              <a:t> </a:t>
            </a:r>
            <a:r>
              <a:rPr lang="ru-RU" sz="3600" b="1" dirty="0" err="1"/>
              <a:t>алынған</a:t>
            </a:r>
            <a:r>
              <a:rPr lang="ru-RU" sz="3600" b="1" dirty="0"/>
              <a:t>  </a:t>
            </a:r>
            <a:r>
              <a:rPr lang="ru-RU" sz="3600" b="1" dirty="0" err="1"/>
              <a:t>мәліметтерді</a:t>
            </a:r>
            <a:r>
              <a:rPr lang="ru-RU" sz="3600" b="1" dirty="0"/>
              <a:t> </a:t>
            </a:r>
            <a:r>
              <a:rPr lang="ru-RU" sz="3600" b="1" dirty="0" err="1"/>
              <a:t>өңдейді</a:t>
            </a:r>
            <a:r>
              <a:rPr lang="ru-RU" sz="3600" b="1" dirty="0"/>
              <a:t>. </a:t>
            </a:r>
            <a:endParaRPr lang="ru-RU" sz="3600" b="1" dirty="0" smtClean="0"/>
          </a:p>
          <a:p>
            <a:pPr marL="0" indent="0">
              <a:buNone/>
            </a:pPr>
            <a:endParaRPr lang="ru-RU" sz="3600" b="1" dirty="0" smtClean="0"/>
          </a:p>
          <a:p>
            <a:r>
              <a:rPr lang="ru-RU" sz="3600" b="1" dirty="0" err="1"/>
              <a:t>Ойлау</a:t>
            </a:r>
            <a:r>
              <a:rPr lang="ru-RU" sz="3600" b="1" dirty="0"/>
              <a:t> </a:t>
            </a:r>
            <a:r>
              <a:rPr lang="ru-RU" sz="3600" b="1" dirty="0" err="1"/>
              <a:t>қабылдау</a:t>
            </a:r>
            <a:r>
              <a:rPr lang="ru-RU" sz="3600" b="1" dirty="0"/>
              <a:t>, </a:t>
            </a:r>
            <a:r>
              <a:rPr lang="ru-RU" sz="3600" b="1" dirty="0" err="1"/>
              <a:t>елестермен</a:t>
            </a:r>
            <a:r>
              <a:rPr lang="ru-RU" sz="3600" b="1" dirty="0"/>
              <a:t> </a:t>
            </a:r>
            <a:r>
              <a:rPr lang="ru-RU" sz="3600" b="1" dirty="0" err="1"/>
              <a:t>тығыз</a:t>
            </a:r>
            <a:r>
              <a:rPr lang="ru-RU" sz="3600" b="1" dirty="0"/>
              <a:t> </a:t>
            </a:r>
            <a:r>
              <a:rPr lang="ru-RU" sz="3600" b="1" dirty="0" err="1" smtClean="0"/>
              <a:t>байланысты</a:t>
            </a:r>
            <a:r>
              <a:rPr lang="ru-RU" sz="3600" b="1" dirty="0" smtClean="0"/>
              <a:t>.</a:t>
            </a:r>
          </a:p>
          <a:p>
            <a:pPr marL="0" indent="0">
              <a:buNone/>
            </a:pPr>
            <a:endParaRPr lang="ru-RU" sz="3600" b="1" i="1" dirty="0">
              <a:solidFill>
                <a:srgbClr val="000000"/>
              </a:solidFill>
            </a:endParaRPr>
          </a:p>
          <a:p>
            <a:r>
              <a:rPr lang="ru-RU" sz="3600" b="1" dirty="0" err="1" smtClean="0">
                <a:solidFill>
                  <a:srgbClr val="990000"/>
                </a:solidFill>
              </a:rPr>
              <a:t>Ойлау</a:t>
            </a:r>
            <a:r>
              <a:rPr lang="ru-RU" sz="3600" b="1" dirty="0" smtClean="0">
                <a:solidFill>
                  <a:srgbClr val="990000"/>
                </a:solidFill>
              </a:rPr>
              <a:t> </a:t>
            </a:r>
            <a:r>
              <a:rPr lang="ru-RU" sz="3600" b="1" dirty="0" err="1">
                <a:solidFill>
                  <a:srgbClr val="990000"/>
                </a:solidFill>
              </a:rPr>
              <a:t>дегеніміз</a:t>
            </a:r>
            <a:r>
              <a:rPr lang="ru-RU" sz="3600" b="1" dirty="0">
                <a:solidFill>
                  <a:srgbClr val="990000"/>
                </a:solidFill>
              </a:rPr>
              <a:t> </a:t>
            </a:r>
            <a:r>
              <a:rPr lang="ru-RU" sz="3600" b="1" dirty="0"/>
              <a:t>– </a:t>
            </a:r>
            <a:r>
              <a:rPr lang="ru-RU" sz="3600" b="1" dirty="0" err="1"/>
              <a:t>сыртқы</a:t>
            </a:r>
            <a:r>
              <a:rPr lang="ru-RU" sz="3600" b="1" dirty="0"/>
              <a:t> </a:t>
            </a:r>
            <a:r>
              <a:rPr lang="ru-RU" sz="3600" b="1" dirty="0" err="1"/>
              <a:t>дүние</a:t>
            </a:r>
            <a:r>
              <a:rPr lang="ru-RU" sz="3600" b="1" dirty="0"/>
              <a:t> </a:t>
            </a:r>
            <a:r>
              <a:rPr lang="ru-RU" sz="3600" b="1" dirty="0" err="1"/>
              <a:t>затары</a:t>
            </a:r>
            <a:r>
              <a:rPr lang="ru-RU" sz="3600" b="1" dirty="0"/>
              <a:t> мен </a:t>
            </a:r>
            <a:r>
              <a:rPr lang="ru-RU" sz="3600" b="1" dirty="0" err="1"/>
              <a:t>құбылыстарының</a:t>
            </a:r>
            <a:r>
              <a:rPr lang="ru-RU" sz="3600" b="1" dirty="0"/>
              <a:t> </a:t>
            </a:r>
            <a:r>
              <a:rPr lang="ru-RU" sz="3600" b="1" dirty="0" err="1"/>
              <a:t>байланыс-қатынастарының</a:t>
            </a:r>
            <a:r>
              <a:rPr lang="ru-RU" sz="3600" b="1" dirty="0"/>
              <a:t> </a:t>
            </a:r>
            <a:r>
              <a:rPr lang="ru-RU" sz="3600" b="1" dirty="0" err="1"/>
              <a:t>миымызда</a:t>
            </a:r>
            <a:r>
              <a:rPr lang="ru-RU" sz="3600" b="1" dirty="0"/>
              <a:t> </a:t>
            </a:r>
            <a:r>
              <a:rPr lang="ru-RU" sz="3600" b="1" dirty="0" err="1"/>
              <a:t>жалпылай</a:t>
            </a:r>
            <a:r>
              <a:rPr lang="ru-RU" sz="3600" b="1" dirty="0"/>
              <a:t>  </a:t>
            </a:r>
            <a:r>
              <a:rPr lang="ru-RU" sz="3600" b="1" dirty="0" err="1"/>
              <a:t>және</a:t>
            </a:r>
            <a:r>
              <a:rPr lang="ru-RU" sz="3600" b="1" dirty="0"/>
              <a:t> </a:t>
            </a:r>
            <a:r>
              <a:rPr lang="ru-RU" sz="3600" b="1" dirty="0" err="1"/>
              <a:t>жанама</a:t>
            </a:r>
            <a:r>
              <a:rPr lang="ru-RU" sz="3600" b="1" dirty="0"/>
              <a:t> </a:t>
            </a:r>
            <a:r>
              <a:rPr lang="ru-RU" sz="3600" b="1" dirty="0" err="1"/>
              <a:t>түрде</a:t>
            </a:r>
            <a:r>
              <a:rPr lang="ru-RU" sz="3600" b="1" dirty="0"/>
              <a:t> </a:t>
            </a:r>
            <a:r>
              <a:rPr lang="ru-RU" sz="3600" b="1" dirty="0" err="1"/>
              <a:t>сөз</a:t>
            </a:r>
            <a:r>
              <a:rPr lang="ru-RU" sz="3600" b="1" dirty="0"/>
              <a:t> </a:t>
            </a:r>
            <a:r>
              <a:rPr lang="ru-RU" sz="3600" b="1" dirty="0" err="1"/>
              <a:t>арқылы</a:t>
            </a:r>
            <a:r>
              <a:rPr lang="ru-RU" sz="3600" b="1" dirty="0"/>
              <a:t> </a:t>
            </a:r>
            <a:r>
              <a:rPr lang="ru-RU" sz="3600" b="1" dirty="0" err="1"/>
              <a:t>бейнеленуі</a:t>
            </a:r>
            <a:r>
              <a:rPr lang="ru-RU" sz="3600" b="1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057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600" b="1" dirty="0" err="1" smtClean="0">
                <a:solidFill>
                  <a:srgbClr val="000000"/>
                </a:solidFill>
              </a:rPr>
              <a:t>Ойлау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адамның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әрекетімен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тығыз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байланысты</a:t>
            </a:r>
            <a:r>
              <a:rPr lang="ru-RU" sz="3600" b="1" dirty="0" smtClean="0">
                <a:solidFill>
                  <a:srgbClr val="000000"/>
                </a:solidFill>
              </a:rPr>
              <a:t>. Адам </a:t>
            </a:r>
            <a:r>
              <a:rPr lang="ru-RU" sz="3600" b="1" dirty="0" err="1" smtClean="0">
                <a:solidFill>
                  <a:srgbClr val="000000"/>
                </a:solidFill>
              </a:rPr>
              <a:t>шындықты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өзі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әсер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ете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отырып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таныса</a:t>
            </a:r>
            <a:r>
              <a:rPr lang="ru-RU" sz="3600" b="1" dirty="0" smtClean="0">
                <a:solidFill>
                  <a:srgbClr val="000000"/>
                </a:solidFill>
              </a:rPr>
              <a:t>, </a:t>
            </a:r>
            <a:r>
              <a:rPr lang="ru-RU" sz="3600" b="1" dirty="0" err="1" smtClean="0">
                <a:solidFill>
                  <a:srgbClr val="000000"/>
                </a:solidFill>
              </a:rPr>
              <a:t>әлемді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өзі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өзгерте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отырып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таниды</a:t>
            </a:r>
            <a:r>
              <a:rPr lang="ru-RU" sz="3600" b="1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ru-RU" sz="3600" b="1" dirty="0" err="1" smtClean="0">
                <a:solidFill>
                  <a:srgbClr val="000000"/>
                </a:solidFill>
              </a:rPr>
              <a:t>Ойлау</a:t>
            </a:r>
            <a:r>
              <a:rPr lang="ru-RU" sz="3600" b="1" dirty="0" smtClean="0">
                <a:solidFill>
                  <a:srgbClr val="000000"/>
                </a:solidFill>
              </a:rPr>
              <a:t> тек </a:t>
            </a:r>
            <a:r>
              <a:rPr lang="ru-RU" sz="3600" b="1" dirty="0" err="1" smtClean="0">
                <a:solidFill>
                  <a:srgbClr val="000000"/>
                </a:solidFill>
              </a:rPr>
              <a:t>қана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әрекетпен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немесе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әрекет</a:t>
            </a:r>
            <a:r>
              <a:rPr lang="ru-RU" sz="3600" b="1" dirty="0" smtClean="0">
                <a:solidFill>
                  <a:srgbClr val="000000"/>
                </a:solidFill>
              </a:rPr>
              <a:t> тек </a:t>
            </a:r>
            <a:r>
              <a:rPr lang="ru-RU" sz="3600" b="1" dirty="0" err="1" smtClean="0">
                <a:solidFill>
                  <a:srgbClr val="000000"/>
                </a:solidFill>
              </a:rPr>
              <a:t>қана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ойлаумен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шектелмейді-әрекет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ойлаудың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пайда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болуының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алғашқы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формасы</a:t>
            </a:r>
            <a:r>
              <a:rPr lang="ru-RU" sz="3600" b="1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/>
            <a:r>
              <a:rPr lang="kk-KZ" sz="3600" b="1" dirty="0" smtClean="0">
                <a:solidFill>
                  <a:srgbClr val="000000"/>
                </a:solidFill>
              </a:rPr>
              <a:t>Ойлау бізге тікелей көре алмайтын және бақылай алмайтындарымыз жайлы біліп, талдауға мүмкіндік береді.</a:t>
            </a:r>
            <a:endParaRPr lang="ru-RU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70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6632"/>
            <a:ext cx="8928992" cy="6552728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		</a:t>
            </a:r>
            <a:r>
              <a:rPr lang="ru-RU" sz="3600" b="1" dirty="0" err="1" smtClean="0">
                <a:solidFill>
                  <a:srgbClr val="000000"/>
                </a:solidFill>
              </a:rPr>
              <a:t>Ойлаудың физиологиялық негіздері</a:t>
            </a:r>
            <a:r>
              <a:rPr lang="ru-RU" sz="3600" b="1" dirty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И.П.Павловтың бірінші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және екінші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сигналдар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жүйесі арқылы түсіндіріледі.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Ойлау</a:t>
            </a:r>
            <a:r>
              <a:rPr lang="ru-RU" sz="3600" b="1" dirty="0" smtClean="0">
                <a:solidFill>
                  <a:srgbClr val="000000"/>
                </a:solidFill>
              </a:rPr>
              <a:t> ми </a:t>
            </a:r>
            <a:r>
              <a:rPr lang="ru-RU" sz="3600" b="1" dirty="0" err="1" smtClean="0">
                <a:solidFill>
                  <a:srgbClr val="000000"/>
                </a:solidFill>
              </a:rPr>
              <a:t>қабығының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күрделі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анализдік-синтездік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қызметінің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нәтижесі</a:t>
            </a:r>
            <a:r>
              <a:rPr lang="ru-RU" sz="3600" b="1" dirty="0" smtClean="0">
                <a:solidFill>
                  <a:srgbClr val="000000"/>
                </a:solidFill>
              </a:rPr>
              <a:t>, </a:t>
            </a:r>
            <a:r>
              <a:rPr lang="ru-RU" sz="3600" b="1" dirty="0" err="1" smtClean="0">
                <a:solidFill>
                  <a:srgbClr val="000000"/>
                </a:solidFill>
              </a:rPr>
              <a:t>мұнда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уақытша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жүйке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байланыстары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err="1" smtClean="0">
                <a:solidFill>
                  <a:srgbClr val="000000"/>
                </a:solidFill>
              </a:rPr>
              <a:t>жетекші</a:t>
            </a:r>
            <a:r>
              <a:rPr lang="ru-RU" sz="3600" b="1" dirty="0" smtClean="0">
                <a:solidFill>
                  <a:srgbClr val="000000"/>
                </a:solidFill>
              </a:rPr>
              <a:t> роль </a:t>
            </a:r>
            <a:r>
              <a:rPr lang="ru-RU" sz="3600" b="1" dirty="0" err="1" smtClean="0">
                <a:solidFill>
                  <a:srgbClr val="000000"/>
                </a:solidFill>
              </a:rPr>
              <a:t>атқарады</a:t>
            </a:r>
            <a:r>
              <a:rPr lang="ru-RU" sz="3600" b="1" dirty="0" smtClean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		</a:t>
            </a:r>
            <a:r>
              <a:rPr lang="kk-KZ" sz="3600" b="1" dirty="0" smtClean="0">
                <a:solidFill>
                  <a:srgbClr val="000000"/>
                </a:solidFill>
              </a:rPr>
              <a:t>Сигнал жүйелерінің мидағы қызметі бірдей, бірінші сигнал жүйесіндегі реакциялар нақтылы құбылыстарға байланысты туса, екінші сигнал жүйесі оларды жалпылап отырады</a:t>
            </a:r>
            <a:r>
              <a:rPr lang="kk-KZ" dirty="0" smtClean="0">
                <a:solidFill>
                  <a:srgbClr val="000000"/>
                </a:solidFill>
              </a:rPr>
              <a:t>. </a:t>
            </a:r>
            <a:endParaRPr lang="ru-RU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1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2800" dirty="0" smtClean="0"/>
              <a:t>    </a:t>
            </a:r>
            <a:r>
              <a:rPr lang="ru-RU" sz="4000" b="1" dirty="0" err="1" smtClean="0">
                <a:solidFill>
                  <a:srgbClr val="000000"/>
                </a:solidFill>
              </a:rPr>
              <a:t>Адамның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ойы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әрқашан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сөз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арқылы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білдіріледі</a:t>
            </a:r>
            <a:r>
              <a:rPr lang="ru-RU" sz="4000" b="1" dirty="0" smtClean="0">
                <a:solidFill>
                  <a:srgbClr val="000000"/>
                </a:solidFill>
              </a:rPr>
              <a:t>. </a:t>
            </a:r>
            <a:r>
              <a:rPr lang="ru-RU" sz="4000" b="1" dirty="0" err="1" smtClean="0">
                <a:solidFill>
                  <a:srgbClr val="000000"/>
                </a:solidFill>
              </a:rPr>
              <a:t>Ойлаудың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жоғары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формасы</a:t>
            </a:r>
            <a:r>
              <a:rPr lang="ru-RU" sz="4000" b="1" dirty="0" smtClean="0">
                <a:solidFill>
                  <a:srgbClr val="000000"/>
                </a:solidFill>
              </a:rPr>
              <a:t>, </a:t>
            </a:r>
            <a:r>
              <a:rPr lang="ru-RU" sz="4000" b="1" dirty="0" err="1" smtClean="0">
                <a:solidFill>
                  <a:srgbClr val="990033"/>
                </a:solidFill>
              </a:rPr>
              <a:t>сөздік-логикалық</a:t>
            </a:r>
            <a:r>
              <a:rPr lang="ru-RU" sz="4000" b="1" dirty="0" smtClean="0">
                <a:solidFill>
                  <a:srgbClr val="990033"/>
                </a:solidFill>
              </a:rPr>
              <a:t> </a:t>
            </a:r>
            <a:r>
              <a:rPr lang="ru-RU" sz="4000" b="1" dirty="0" err="1" smtClean="0">
                <a:solidFill>
                  <a:srgbClr val="990033"/>
                </a:solidFill>
              </a:rPr>
              <a:t>ойлау</a:t>
            </a:r>
            <a:r>
              <a:rPr lang="ru-RU" sz="4000" b="1" dirty="0" smtClean="0">
                <a:solidFill>
                  <a:srgbClr val="990033"/>
                </a:solidFill>
              </a:rPr>
              <a:t>. </a:t>
            </a:r>
          </a:p>
          <a:p>
            <a:pPr eaLnBrk="1" hangingPunct="1">
              <a:buFontTx/>
              <a:buNone/>
            </a:pPr>
            <a:r>
              <a:rPr lang="ru-RU" sz="4000" b="1" dirty="0" err="1" smtClean="0">
                <a:solidFill>
                  <a:srgbClr val="990033"/>
                </a:solidFill>
              </a:rPr>
              <a:t>Сөздік-логикалық</a:t>
            </a:r>
            <a:r>
              <a:rPr lang="ru-RU" sz="4000" b="1" dirty="0" smtClean="0">
                <a:solidFill>
                  <a:srgbClr val="990033"/>
                </a:solidFill>
              </a:rPr>
              <a:t> </a:t>
            </a:r>
            <a:r>
              <a:rPr lang="ru-RU" sz="4000" b="1" dirty="0" err="1" smtClean="0">
                <a:solidFill>
                  <a:srgbClr val="990033"/>
                </a:solidFill>
              </a:rPr>
              <a:t>ойлау</a:t>
            </a:r>
            <a:r>
              <a:rPr lang="ru-RU" sz="4000" b="1" dirty="0" smtClean="0">
                <a:solidFill>
                  <a:srgbClr val="990033"/>
                </a:solidFill>
              </a:rPr>
              <a:t> </a:t>
            </a:r>
            <a:r>
              <a:rPr lang="ru-RU" sz="4000" b="1" dirty="0" err="1" smtClean="0"/>
              <a:t>нәтижесінде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адам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күрделі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байланыстарды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әрекеттрді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бейнелеп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ұғым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қалыптастырып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қортынды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жасап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күрделі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теориялық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тапсырмаларды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шешеді</a:t>
            </a:r>
            <a:r>
              <a:rPr lang="ru-RU" sz="4000" b="1" dirty="0" smtClean="0"/>
              <a:t>. </a:t>
            </a:r>
            <a:endParaRPr lang="ru-RU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6708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0"/>
            <a:ext cx="9036496" cy="66294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3200" b="1" dirty="0" smtClean="0">
                <a:solidFill>
                  <a:srgbClr val="000000"/>
                </a:solidFill>
              </a:rPr>
              <a:t>Ой </a:t>
            </a:r>
            <a:r>
              <a:rPr lang="ru-RU" sz="3200" b="1" dirty="0" err="1" smtClean="0">
                <a:solidFill>
                  <a:srgbClr val="000000"/>
                </a:solidFill>
              </a:rPr>
              <a:t>толық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сөз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күйінде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білдірілгенде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ғана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айқындалып</a:t>
            </a:r>
            <a:r>
              <a:rPr lang="ru-RU" sz="3200" b="1" dirty="0" smtClean="0">
                <a:solidFill>
                  <a:srgbClr val="000000"/>
                </a:solidFill>
              </a:rPr>
              <a:t>, </a:t>
            </a:r>
            <a:r>
              <a:rPr lang="ru-RU" sz="3200" b="1" dirty="0" err="1" smtClean="0">
                <a:solidFill>
                  <a:srgbClr val="000000"/>
                </a:solidFill>
              </a:rPr>
              <a:t>дәйектелініп</a:t>
            </a:r>
            <a:r>
              <a:rPr lang="ru-RU" sz="3200" b="1" dirty="0" smtClean="0">
                <a:solidFill>
                  <a:srgbClr val="000000"/>
                </a:solidFill>
              </a:rPr>
              <a:t>, </a:t>
            </a:r>
            <a:r>
              <a:rPr lang="ru-RU" sz="3200" b="1" dirty="0" err="1" smtClean="0">
                <a:solidFill>
                  <a:srgbClr val="000000"/>
                </a:solidFill>
              </a:rPr>
              <a:t>дәлелдене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түседі</a:t>
            </a:r>
            <a:r>
              <a:rPr lang="ru-RU" sz="3200" b="1" dirty="0" smtClean="0">
                <a:solidFill>
                  <a:srgbClr val="000000"/>
                </a:solidFill>
              </a:rPr>
              <a:t>. </a:t>
            </a:r>
            <a:r>
              <a:rPr lang="ru-RU" sz="3200" b="1" dirty="0" err="1" smtClean="0">
                <a:solidFill>
                  <a:srgbClr val="000000"/>
                </a:solidFill>
              </a:rPr>
              <a:t>Ойлау</a:t>
            </a:r>
            <a:r>
              <a:rPr lang="ru-RU" sz="3200" b="1" dirty="0" smtClean="0">
                <a:solidFill>
                  <a:srgbClr val="000000"/>
                </a:solidFill>
              </a:rPr>
              <a:t> мен </a:t>
            </a:r>
            <a:r>
              <a:rPr lang="ru-RU" sz="3200" b="1" dirty="0" err="1" smtClean="0">
                <a:solidFill>
                  <a:srgbClr val="000000"/>
                </a:solidFill>
              </a:rPr>
              <a:t>сөйлеу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бір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нәрсе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деп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олардың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арасына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теңдік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белгісін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қою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дұрыс</a:t>
            </a:r>
            <a:r>
              <a:rPr lang="ru-RU" sz="3200" b="1" dirty="0" smtClean="0">
                <a:solidFill>
                  <a:srgbClr val="000000"/>
                </a:solidFill>
              </a:rPr>
              <a:t> </a:t>
            </a:r>
            <a:r>
              <a:rPr lang="ru-RU" sz="3200" b="1" dirty="0" err="1" smtClean="0">
                <a:solidFill>
                  <a:srgbClr val="000000"/>
                </a:solidFill>
              </a:rPr>
              <a:t>емес</a:t>
            </a:r>
            <a:r>
              <a:rPr lang="ru-RU" sz="3200" b="1" dirty="0" smtClean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kk-KZ" sz="3200" b="1" dirty="0" smtClean="0">
                <a:solidFill>
                  <a:srgbClr val="990000"/>
                </a:solidFill>
              </a:rPr>
              <a:t>Ой – сыртқы дүниені бейнелеудің ең жоғарғы формасы, сөз ойды басқа адамдарға жеткізетін құрал. </a:t>
            </a:r>
          </a:p>
          <a:p>
            <a:pPr algn="just" eaLnBrk="1" hangingPunct="1"/>
            <a:r>
              <a:rPr lang="kk-KZ" sz="3200" b="1" smtClean="0"/>
              <a:t>Ойдың </a:t>
            </a:r>
            <a:r>
              <a:rPr lang="kk-KZ" sz="3200" b="1" dirty="0" smtClean="0"/>
              <a:t>дамуы нақтылы іс-әрекетпен шарттас болумен қатар, оның сөйлеу мәдениетін меңгере білумен де, сөз өнеріне жетілуімен де тығыз байланысты. </a:t>
            </a:r>
            <a:endParaRPr lang="ru-RU" sz="3200" b="1" dirty="0" smtClean="0"/>
          </a:p>
          <a:p>
            <a:pPr eaLnBrk="1" hangingPunct="1"/>
            <a:endParaRPr lang="ru-RU" sz="3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972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1124744"/>
            <a:ext cx="9036496" cy="5733256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sz="4000" dirty="0" smtClean="0">
                <a:solidFill>
                  <a:srgbClr val="000000"/>
                </a:solidFill>
              </a:rPr>
              <a:t>    </a:t>
            </a:r>
            <a:r>
              <a:rPr lang="ru-RU" sz="4000" dirty="0" err="1" smtClean="0">
                <a:solidFill>
                  <a:srgbClr val="000000"/>
                </a:solidFill>
              </a:rPr>
              <a:t>Адамдардың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ойлау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әрекеті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ойлау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операциялары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арқылы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жүзеге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асады</a:t>
            </a:r>
            <a:r>
              <a:rPr lang="ru-RU" sz="4000" dirty="0" smtClean="0">
                <a:solidFill>
                  <a:srgbClr val="000000"/>
                </a:solidFill>
              </a:rPr>
              <a:t>: </a:t>
            </a:r>
            <a:r>
              <a:rPr lang="ru-RU" sz="4000" b="1" dirty="0" smtClean="0">
                <a:solidFill>
                  <a:srgbClr val="000000"/>
                </a:solidFill>
              </a:rPr>
              <a:t>анализ </a:t>
            </a:r>
            <a:r>
              <a:rPr lang="ru-RU" sz="4000" b="1" dirty="0" err="1" smtClean="0">
                <a:solidFill>
                  <a:srgbClr val="000000"/>
                </a:solidFill>
              </a:rPr>
              <a:t>және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</a:rPr>
              <a:t>синтез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dirty="0" err="1" smtClean="0">
                <a:solidFill>
                  <a:srgbClr val="000000"/>
                </a:solidFill>
              </a:rPr>
              <a:t>салыстыру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dirty="0" smtClean="0">
                <a:solidFill>
                  <a:srgbClr val="000000"/>
                </a:solidFill>
              </a:rPr>
              <a:t>абстракция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b="1" dirty="0" err="1" smtClean="0">
                <a:solidFill>
                  <a:srgbClr val="000000"/>
                </a:solidFill>
              </a:rPr>
              <a:t>жалпылау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және</a:t>
            </a:r>
            <a:r>
              <a:rPr lang="ru-RU" sz="4000" b="1" dirty="0" smtClean="0">
                <a:solidFill>
                  <a:srgbClr val="000000"/>
                </a:solidFill>
              </a:rPr>
              <a:t> </a:t>
            </a:r>
            <a:r>
              <a:rPr lang="ru-RU" sz="4000" b="1" dirty="0" err="1" smtClean="0">
                <a:solidFill>
                  <a:srgbClr val="000000"/>
                </a:solidFill>
              </a:rPr>
              <a:t>нақтылау</a:t>
            </a:r>
            <a:r>
              <a:rPr lang="ru-RU" sz="4000" b="1" dirty="0" smtClean="0">
                <a:solidFill>
                  <a:srgbClr val="000000"/>
                </a:solidFill>
              </a:rPr>
              <a:t>.</a:t>
            </a:r>
            <a:endParaRPr lang="ru-RU" sz="4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75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504" y="908720"/>
            <a:ext cx="9036496" cy="594928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4000" dirty="0" smtClean="0"/>
              <a:t> </a:t>
            </a:r>
            <a:r>
              <a:rPr lang="ru-RU" sz="4000" b="1" i="1" dirty="0" smtClean="0">
                <a:solidFill>
                  <a:srgbClr val="000000"/>
                </a:solidFill>
              </a:rPr>
              <a:t>Анализ </a:t>
            </a:r>
            <a:r>
              <a:rPr lang="ru-RU" sz="4000" b="1" i="1" dirty="0" err="1" smtClean="0">
                <a:solidFill>
                  <a:srgbClr val="000000"/>
                </a:solidFill>
              </a:rPr>
              <a:t>дегеніміз</a:t>
            </a:r>
            <a:r>
              <a:rPr lang="ru-RU" sz="4000" b="1" i="1" dirty="0" smtClean="0">
                <a:solidFill>
                  <a:srgbClr val="000000"/>
                </a:solidFill>
              </a:rPr>
              <a:t> </a:t>
            </a:r>
            <a:r>
              <a:rPr lang="ru-RU" sz="4000" dirty="0" smtClean="0">
                <a:solidFill>
                  <a:srgbClr val="000000"/>
                </a:solidFill>
              </a:rPr>
              <a:t>– ой </a:t>
            </a:r>
            <a:r>
              <a:rPr lang="ru-RU" sz="4000" dirty="0" err="1" smtClean="0">
                <a:solidFill>
                  <a:srgbClr val="000000"/>
                </a:solidFill>
              </a:rPr>
              <a:t>арқылы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түрлі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заттар</a:t>
            </a:r>
            <a:r>
              <a:rPr lang="ru-RU" sz="4000" dirty="0" smtClean="0">
                <a:solidFill>
                  <a:srgbClr val="000000"/>
                </a:solidFill>
              </a:rPr>
              <a:t> мен </a:t>
            </a:r>
            <a:r>
              <a:rPr lang="ru-RU" sz="4000" dirty="0" err="1" smtClean="0">
                <a:solidFill>
                  <a:srgbClr val="000000"/>
                </a:solidFill>
              </a:rPr>
              <a:t>құбылыстардың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мәнді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жақтарын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жеке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бөліктерге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бөлу</a:t>
            </a:r>
            <a:r>
              <a:rPr lang="ru-RU" sz="4000" dirty="0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z="4000" b="1" i="1" dirty="0" err="1" smtClean="0">
                <a:solidFill>
                  <a:srgbClr val="000000"/>
                </a:solidFill>
              </a:rPr>
              <a:t>Синтез</a:t>
            </a:r>
            <a:r>
              <a:rPr lang="ru-RU" sz="4000" b="1" dirty="0" err="1" smtClean="0">
                <a:solidFill>
                  <a:srgbClr val="000000"/>
                </a:solidFill>
              </a:rPr>
              <a:t>де</a:t>
            </a:r>
            <a:r>
              <a:rPr lang="ru-RU" sz="4000" dirty="0" smtClean="0">
                <a:solidFill>
                  <a:srgbClr val="000000"/>
                </a:solidFill>
              </a:rPr>
              <a:t> ой </a:t>
            </a:r>
            <a:r>
              <a:rPr lang="ru-RU" sz="4000" dirty="0" err="1" smtClean="0">
                <a:solidFill>
                  <a:srgbClr val="000000"/>
                </a:solidFill>
              </a:rPr>
              <a:t>арқылы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заттар</a:t>
            </a:r>
            <a:r>
              <a:rPr lang="ru-RU" sz="4000" dirty="0" smtClean="0">
                <a:solidFill>
                  <a:srgbClr val="000000"/>
                </a:solidFill>
              </a:rPr>
              <a:t> мен </a:t>
            </a:r>
            <a:r>
              <a:rPr lang="ru-RU" sz="4000" dirty="0" err="1" smtClean="0">
                <a:solidFill>
                  <a:srgbClr val="000000"/>
                </a:solidFill>
              </a:rPr>
              <a:t>құбылыстардың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барлық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элементтері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біріктіріледі</a:t>
            </a:r>
            <a:r>
              <a:rPr lang="ru-RU" sz="4000" dirty="0" smtClean="0">
                <a:solidFill>
                  <a:srgbClr val="000000"/>
                </a:solidFill>
              </a:rPr>
              <a:t>. Анализ бен синтез </a:t>
            </a:r>
            <a:r>
              <a:rPr lang="ru-RU" sz="4000" dirty="0" err="1" smtClean="0">
                <a:solidFill>
                  <a:srgbClr val="000000"/>
                </a:solidFill>
              </a:rPr>
              <a:t>бір-бірімен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тығыз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байланысты</a:t>
            </a:r>
            <a:r>
              <a:rPr lang="ru-RU" sz="4000" dirty="0" smtClean="0">
                <a:solidFill>
                  <a:srgbClr val="000000"/>
                </a:solidFill>
              </a:rPr>
              <a:t>, </a:t>
            </a:r>
            <a:r>
              <a:rPr lang="ru-RU" sz="4000" dirty="0" err="1" smtClean="0">
                <a:solidFill>
                  <a:srgbClr val="000000"/>
                </a:solidFill>
              </a:rPr>
              <a:t>бірінсіз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бірі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болмайтын</a:t>
            </a:r>
            <a:r>
              <a:rPr lang="ru-RU" sz="4000" dirty="0" smtClean="0">
                <a:solidFill>
                  <a:srgbClr val="000000"/>
                </a:solidFill>
              </a:rPr>
              <a:t> </a:t>
            </a:r>
            <a:r>
              <a:rPr lang="ru-RU" sz="4000" dirty="0" err="1" smtClean="0">
                <a:solidFill>
                  <a:srgbClr val="000000"/>
                </a:solidFill>
              </a:rPr>
              <a:t>құбылыс</a:t>
            </a:r>
            <a:r>
              <a:rPr lang="ru-RU" sz="4000" dirty="0" smtClean="0">
                <a:solidFill>
                  <a:srgbClr val="000000"/>
                </a:solidFill>
              </a:rPr>
              <a:t>. </a:t>
            </a:r>
            <a:endParaRPr lang="ru-RU" sz="4000" b="1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71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914</TotalTime>
  <Words>669</Words>
  <Application>Microsoft Office PowerPoint</Application>
  <PresentationFormat>Экран (4:3)</PresentationFormat>
  <Paragraphs>56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Algerian</vt:lpstr>
      <vt:lpstr>Arial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Ойлау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Эльмира</dc:creator>
  <cp:lastModifiedBy>Acer</cp:lastModifiedBy>
  <cp:revision>63</cp:revision>
  <dcterms:created xsi:type="dcterms:W3CDTF">2013-03-02T18:48:30Z</dcterms:created>
  <dcterms:modified xsi:type="dcterms:W3CDTF">2020-09-29T19:45:28Z</dcterms:modified>
</cp:coreProperties>
</file>